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6" r:id="rId3"/>
    <p:sldId id="267" r:id="rId4"/>
    <p:sldId id="258" r:id="rId5"/>
    <p:sldId id="268" r:id="rId6"/>
    <p:sldId id="262" r:id="rId7"/>
    <p:sldId id="263" r:id="rId8"/>
    <p:sldId id="261" r:id="rId9"/>
    <p:sldId id="270" r:id="rId10"/>
    <p:sldId id="269" r:id="rId11"/>
    <p:sldId id="264" r:id="rId12"/>
    <p:sldId id="27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5" autoAdjust="0"/>
    <p:restoredTop sz="94660"/>
  </p:normalViewPr>
  <p:slideViewPr>
    <p:cSldViewPr snapToGrid="0">
      <p:cViewPr varScale="1">
        <p:scale>
          <a:sx n="56" d="100"/>
          <a:sy n="56" d="100"/>
        </p:scale>
        <p:origin x="5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1DE93BC0-B6FC-4C21-9AE8-E550873116F2}"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3378582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E93BC0-B6FC-4C21-9AE8-E550873116F2}"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1887084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E93BC0-B6FC-4C21-9AE8-E550873116F2}"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583956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1DE93BC0-B6FC-4C21-9AE8-E550873116F2}"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2268093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E93BC0-B6FC-4C21-9AE8-E550873116F2}" type="datetimeFigureOut">
              <a:rPr lang="en-IN" smtClean="0"/>
              <a:t>29-12-2020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29198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1DE93BC0-B6FC-4C21-9AE8-E550873116F2}" type="datetimeFigureOut">
              <a:rPr lang="en-IN" smtClean="0"/>
              <a:t>29-12-2020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11562684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1DE93BC0-B6FC-4C21-9AE8-E550873116F2}" type="datetimeFigureOut">
              <a:rPr lang="en-IN" smtClean="0"/>
              <a:t>29-12-2020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283592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1DE93BC0-B6FC-4C21-9AE8-E550873116F2}" type="datetimeFigureOut">
              <a:rPr lang="en-IN" smtClean="0"/>
              <a:t>29-12-2020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1278987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E93BC0-B6FC-4C21-9AE8-E550873116F2}" type="datetimeFigureOut">
              <a:rPr lang="en-IN" smtClean="0"/>
              <a:t>29-12-2020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2787434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E93BC0-B6FC-4C21-9AE8-E550873116F2}" type="datetimeFigureOut">
              <a:rPr lang="en-IN" smtClean="0"/>
              <a:t>29-12-2020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16866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E93BC0-B6FC-4C21-9AE8-E550873116F2}" type="datetimeFigureOut">
              <a:rPr lang="en-IN" smtClean="0"/>
              <a:t>29-12-2020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DE7E3C2-853F-4F49-B9B6-358D402B80A2}" type="slidenum">
              <a:rPr lang="en-IN" smtClean="0"/>
              <a:t>‹#›</a:t>
            </a:fld>
            <a:endParaRPr lang="en-IN"/>
          </a:p>
        </p:txBody>
      </p:sp>
    </p:spTree>
    <p:extLst>
      <p:ext uri="{BB962C8B-B14F-4D97-AF65-F5344CB8AC3E}">
        <p14:creationId xmlns:p14="http://schemas.microsoft.com/office/powerpoint/2010/main" val="2009187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E93BC0-B6FC-4C21-9AE8-E550873116F2}" type="datetimeFigureOut">
              <a:rPr lang="en-IN" smtClean="0"/>
              <a:t>29-12-2020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7E3C2-853F-4F49-B9B6-358D402B80A2}" type="slidenum">
              <a:rPr lang="en-IN" smtClean="0"/>
              <a:t>‹#›</a:t>
            </a:fld>
            <a:endParaRPr lang="en-IN"/>
          </a:p>
        </p:txBody>
      </p:sp>
    </p:spTree>
    <p:extLst>
      <p:ext uri="{BB962C8B-B14F-4D97-AF65-F5344CB8AC3E}">
        <p14:creationId xmlns:p14="http://schemas.microsoft.com/office/powerpoint/2010/main" val="3023511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35320" y="101306"/>
            <a:ext cx="1921360" cy="923330"/>
          </a:xfrm>
          <a:prstGeom prst="rect">
            <a:avLst/>
          </a:prstGeom>
        </p:spPr>
        <p:style>
          <a:lnRef idx="2">
            <a:schemeClr val="accent1"/>
          </a:lnRef>
          <a:fillRef idx="1">
            <a:schemeClr val="lt1"/>
          </a:fillRef>
          <a:effectRef idx="0">
            <a:schemeClr val="accent1"/>
          </a:effectRef>
          <a:fontRef idx="minor">
            <a:schemeClr val="dk1"/>
          </a:fontRef>
        </p:style>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Redux</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3" name="Rectangle 2"/>
          <p:cNvSpPr/>
          <p:nvPr/>
        </p:nvSpPr>
        <p:spPr>
          <a:xfrm>
            <a:off x="3868403" y="839970"/>
            <a:ext cx="445519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lgn="ctr"/>
            <a:r>
              <a:rPr lang="en-US" b="0" i="0" dirty="0" smtClean="0">
                <a:effectLst/>
                <a:latin typeface="Arial" panose="020B0604020202020204" pitchFamily="34" charset="0"/>
                <a:cs typeface="Arial" panose="020B0604020202020204" pitchFamily="34" charset="0"/>
              </a:rPr>
              <a:t>A Predictable State Container for JS Apps</a:t>
            </a:r>
            <a:endParaRPr lang="en-US" b="0" i="0" dirty="0">
              <a:effectLst/>
              <a:latin typeface="Arial" panose="020B0604020202020204" pitchFamily="34" charset="0"/>
              <a:cs typeface="Arial" panose="020B0604020202020204" pitchFamily="34" charset="0"/>
            </a:endParaRPr>
          </a:p>
        </p:txBody>
      </p:sp>
      <p:sp>
        <p:nvSpPr>
          <p:cNvPr id="5" name="Rectangle 4"/>
          <p:cNvSpPr/>
          <p:nvPr/>
        </p:nvSpPr>
        <p:spPr>
          <a:xfrm>
            <a:off x="439004" y="1991947"/>
            <a:ext cx="11313993"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endParaRPr lang="en-US" b="1" dirty="0">
              <a:solidFill>
                <a:srgbClr val="1C1E21"/>
              </a:solidFill>
              <a:latin typeface="system-ui"/>
            </a:endParaRPr>
          </a:p>
          <a:p>
            <a:pPr algn="just"/>
            <a:r>
              <a:rPr lang="en-US" b="1" i="0" dirty="0" smtClean="0">
                <a:solidFill>
                  <a:srgbClr val="1C1E21"/>
                </a:solidFill>
                <a:effectLst/>
                <a:latin typeface="system-ui"/>
              </a:rPr>
              <a:t>Redux is a pattern and library for managing and updating application state, using events called "actions".</a:t>
            </a:r>
            <a:r>
              <a:rPr lang="en-US" b="0" i="0" dirty="0" smtClean="0">
                <a:solidFill>
                  <a:srgbClr val="1C1E21"/>
                </a:solidFill>
                <a:effectLst/>
                <a:latin typeface="system-ui"/>
              </a:rPr>
              <a:t> It serves as a centralized store for state that needs to be used across your entire application, with rules ensuring that the state can only be updated in a predictable fashion.</a:t>
            </a:r>
            <a:endParaRPr lang="en-US" b="0" i="0" dirty="0">
              <a:solidFill>
                <a:srgbClr val="1C1E21"/>
              </a:solidFill>
              <a:effectLst/>
              <a:latin typeface="system-ui"/>
            </a:endParaRPr>
          </a:p>
        </p:txBody>
      </p:sp>
      <p:sp>
        <p:nvSpPr>
          <p:cNvPr id="6" name="Rectangle 5"/>
          <p:cNvSpPr/>
          <p:nvPr/>
        </p:nvSpPr>
        <p:spPr>
          <a:xfrm>
            <a:off x="439004" y="3977106"/>
            <a:ext cx="11313992" cy="2031325"/>
          </a:xfrm>
          <a:prstGeom prst="rect">
            <a:avLst/>
          </a:prstGeom>
        </p:spPr>
        <p:style>
          <a:lnRef idx="2">
            <a:schemeClr val="dk1"/>
          </a:lnRef>
          <a:fillRef idx="1">
            <a:schemeClr val="lt1"/>
          </a:fillRef>
          <a:effectRef idx="0">
            <a:schemeClr val="dk1"/>
          </a:effectRef>
          <a:fontRef idx="minor">
            <a:schemeClr val="dk1"/>
          </a:fontRef>
        </p:style>
        <p:txBody>
          <a:bodyPr wrap="square" numCol="1">
            <a:spAutoFit/>
          </a:bodyPr>
          <a:lstStyle/>
          <a:p>
            <a:pPr algn="ctr"/>
            <a:endParaRPr lang="en-US" b="1" i="0" dirty="0" smtClean="0">
              <a:solidFill>
                <a:srgbClr val="1C1E21"/>
              </a:solidFill>
              <a:effectLst/>
              <a:latin typeface="system-ui"/>
            </a:endParaRPr>
          </a:p>
          <a:p>
            <a:pPr algn="just"/>
            <a:r>
              <a:rPr lang="en-US" b="0" i="0" dirty="0" smtClean="0">
                <a:solidFill>
                  <a:srgbClr val="1C1E21"/>
                </a:solidFill>
                <a:effectLst/>
                <a:latin typeface="system-ui"/>
              </a:rPr>
              <a:t>Redux helps you manage "global" state - state that is needed across many parts of your application.</a:t>
            </a:r>
          </a:p>
          <a:p>
            <a:pPr algn="just"/>
            <a:endParaRPr lang="en-US" b="0" i="0" dirty="0" smtClean="0">
              <a:solidFill>
                <a:srgbClr val="1C1E21"/>
              </a:solidFill>
              <a:effectLst/>
              <a:latin typeface="system-ui"/>
            </a:endParaRPr>
          </a:p>
          <a:p>
            <a:pPr algn="just"/>
            <a:r>
              <a:rPr lang="en-US" b="1" i="0" dirty="0" smtClean="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smtClean="0">
                <a:solidFill>
                  <a:srgbClr val="1C1E21"/>
                </a:solidFill>
                <a:effectLst/>
                <a:latin typeface="system-ui"/>
              </a:rPr>
              <a:t>. Redux guides you towards writing code that is predictable and testable, which helps give you confidence that your application will work as expected.</a:t>
            </a:r>
            <a:endParaRPr lang="en-US" b="0" i="0" dirty="0">
              <a:solidFill>
                <a:srgbClr val="1C1E21"/>
              </a:solidFill>
              <a:effectLst/>
              <a:latin typeface="system-ui"/>
            </a:endParaRPr>
          </a:p>
        </p:txBody>
      </p:sp>
      <p:sp>
        <p:nvSpPr>
          <p:cNvPr id="7" name="Rectangle 6"/>
          <p:cNvSpPr/>
          <p:nvPr/>
        </p:nvSpPr>
        <p:spPr>
          <a:xfrm>
            <a:off x="5138046" y="1625983"/>
            <a:ext cx="191590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lgn="ctr"/>
            <a:r>
              <a:rPr lang="en-US" b="1" i="0" dirty="0" smtClean="0">
                <a:solidFill>
                  <a:srgbClr val="1C1E21"/>
                </a:solidFill>
                <a:effectLst/>
                <a:latin typeface="system-ui"/>
              </a:rPr>
              <a:t>What is Redux?</a:t>
            </a:r>
            <a:endParaRPr lang="en-US" b="1" i="0" dirty="0" smtClean="0">
              <a:solidFill>
                <a:srgbClr val="1C1E21"/>
              </a:solidFill>
              <a:effectLst/>
              <a:latin typeface="system-ui"/>
            </a:endParaRPr>
          </a:p>
        </p:txBody>
      </p:sp>
      <p:sp>
        <p:nvSpPr>
          <p:cNvPr id="8" name="Rectangle 7"/>
          <p:cNvSpPr/>
          <p:nvPr/>
        </p:nvSpPr>
        <p:spPr>
          <a:xfrm>
            <a:off x="4573789" y="3607774"/>
            <a:ext cx="3044423"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lgn="ctr"/>
            <a:r>
              <a:rPr lang="en-US" b="1" i="0" dirty="0" smtClean="0">
                <a:solidFill>
                  <a:srgbClr val="1C1E21"/>
                </a:solidFill>
                <a:effectLst/>
                <a:latin typeface="system-ui"/>
              </a:rPr>
              <a:t>Why Should I Use Redux?</a:t>
            </a:r>
            <a:endParaRPr lang="en-US" b="1" i="0" dirty="0" smtClean="0">
              <a:solidFill>
                <a:srgbClr val="1C1E21"/>
              </a:solidFill>
              <a:effectLst/>
              <a:latin typeface="system-ui"/>
            </a:endParaRPr>
          </a:p>
        </p:txBody>
      </p:sp>
    </p:spTree>
    <p:extLst>
      <p:ext uri="{BB962C8B-B14F-4D97-AF65-F5344CB8AC3E}">
        <p14:creationId xmlns:p14="http://schemas.microsoft.com/office/powerpoint/2010/main" val="426945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6938" y="249409"/>
            <a:ext cx="10149384" cy="92333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There’s no longer any need to pass store into the Provider, but you do need to create atoms to replace the store mechanism. If you have a defaultState applied to your reducer, you can use it as a reference to create your atoms:</a:t>
            </a:r>
            <a:endParaRPr kumimoji="0" lang="en-US" b="1" i="0" u="none" strike="noStrike" cap="none" normalizeH="0" baseline="0" dirty="0" smtClean="0">
              <a:ln>
                <a:noFill/>
              </a:ln>
              <a:solidFill>
                <a:srgbClr val="292929"/>
              </a:solidFill>
              <a:effectLst/>
              <a:latin typeface="+mn-lt"/>
            </a:endParaRPr>
          </a:p>
        </p:txBody>
      </p:sp>
      <p:sp>
        <p:nvSpPr>
          <p:cNvPr id="4" name="Rectangle 3"/>
          <p:cNvSpPr/>
          <p:nvPr/>
        </p:nvSpPr>
        <p:spPr>
          <a:xfrm>
            <a:off x="2713630" y="1568946"/>
            <a:ext cx="6096000" cy="2031325"/>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lvl="0" eaLnBrk="0" fontAlgn="base" hangingPunct="0">
              <a:spcBef>
                <a:spcPct val="0"/>
              </a:spcBef>
              <a:spcAft>
                <a:spcPct val="0"/>
              </a:spcAft>
            </a:pPr>
            <a:r>
              <a:rPr kumimoji="0" lang="en-US" b="1" i="0" u="none" strike="noStrike" cap="none" normalizeH="0" baseline="0" dirty="0" smtClean="0">
                <a:ln>
                  <a:noFill/>
                </a:ln>
                <a:solidFill>
                  <a:srgbClr val="292929"/>
                </a:solidFill>
                <a:effectLst/>
                <a:latin typeface="+mn-lt"/>
              </a:rPr>
              <a:t>const defaultState = {</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	isPrimary: true,</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a:t>
            </a:r>
          </a:p>
          <a:p>
            <a:pPr lvl="0" eaLnBrk="0" fontAlgn="base" hangingPunct="0">
              <a:spcBef>
                <a:spcPct val="0"/>
              </a:spcBef>
              <a:spcAft>
                <a:spcPct val="0"/>
              </a:spcAft>
            </a:pPr>
            <a:endParaRPr kumimoji="0" lang="en-US" b="1" i="0" u="none" strike="noStrike" cap="none" normalizeH="0" baseline="0" dirty="0" smtClean="0">
              <a:ln>
                <a:noFill/>
              </a:ln>
              <a:solidFill>
                <a:srgbClr val="292929"/>
              </a:solidFill>
              <a:effectLst/>
              <a:latin typeface="+mn-lt"/>
            </a:endParaRPr>
          </a:p>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const reducer = (state = </a:t>
            </a:r>
            <a:r>
              <a:rPr kumimoji="0" lang="en-US" b="1" i="0" u="none" strike="noStrike" cap="none" normalizeH="0" baseline="0" dirty="0" smtClean="0">
                <a:ln>
                  <a:noFill/>
                </a:ln>
                <a:solidFill>
                  <a:srgbClr val="292929"/>
                </a:solidFill>
                <a:effectLst/>
                <a:latin typeface="+mn-lt"/>
              </a:rPr>
              <a:t>defaultState</a:t>
            </a:r>
            <a:r>
              <a:rPr kumimoji="0" lang="en-US" b="0" i="0" u="none" strike="noStrike" cap="none" normalizeH="0" baseline="0" dirty="0" smtClean="0">
                <a:ln>
                  <a:noFill/>
                </a:ln>
                <a:solidFill>
                  <a:srgbClr val="292929"/>
                </a:solidFill>
                <a:effectLst/>
                <a:latin typeface="+mn-lt"/>
              </a:rPr>
              <a:t>, action) =&gt;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 rest of the code omitted...</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a:t>
            </a:r>
            <a:endParaRPr kumimoji="0" lang="en-US" b="0" i="0" u="none" strike="noStrike" cap="none" normalizeH="0" baseline="0" dirty="0" smtClean="0">
              <a:ln>
                <a:noFill/>
              </a:ln>
              <a:solidFill>
                <a:schemeClr val="tx1"/>
              </a:solidFill>
              <a:effectLst/>
              <a:latin typeface="+mn-lt"/>
            </a:endParaRPr>
          </a:p>
        </p:txBody>
      </p:sp>
      <p:sp>
        <p:nvSpPr>
          <p:cNvPr id="5" name="Rectangle 4"/>
          <p:cNvSpPr/>
          <p:nvPr/>
        </p:nvSpPr>
        <p:spPr>
          <a:xfrm>
            <a:off x="686938" y="4168380"/>
            <a:ext cx="6096000" cy="646331"/>
          </a:xfrm>
          <a:prstGeom prst="rect">
            <a:avLst/>
          </a:prstGeom>
        </p:spPr>
        <p:style>
          <a:lnRef idx="2">
            <a:schemeClr val="dk1"/>
          </a:lnRef>
          <a:fillRef idx="1">
            <a:schemeClr val="lt1"/>
          </a:fillRef>
          <a:effectRef idx="0">
            <a:schemeClr val="dk1"/>
          </a:effectRef>
          <a:fontRef idx="minor">
            <a:schemeClr val="dk1"/>
          </a:fontRef>
        </p:style>
        <p:txBody>
          <a:bodyPr>
            <a:spAutoFit/>
          </a:bodyPr>
          <a:lstStyle/>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The reducer above can be replaced with a simple atom function:</a:t>
            </a:r>
            <a:endParaRPr kumimoji="0" lang="en-US" b="0" i="0" u="none" strike="noStrike" cap="none" normalizeH="0" baseline="0" dirty="0" smtClean="0">
              <a:ln>
                <a:noFill/>
              </a:ln>
              <a:solidFill>
                <a:srgbClr val="292929"/>
              </a:solidFill>
              <a:effectLst/>
              <a:latin typeface="+mn-lt"/>
            </a:endParaRPr>
          </a:p>
        </p:txBody>
      </p:sp>
      <p:sp>
        <p:nvSpPr>
          <p:cNvPr id="6" name="Rectangle 5"/>
          <p:cNvSpPr/>
          <p:nvPr/>
        </p:nvSpPr>
        <p:spPr>
          <a:xfrm>
            <a:off x="2713630" y="5382820"/>
            <a:ext cx="6096000" cy="923330"/>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import { atom } from "jotai";</a:t>
            </a:r>
          </a:p>
          <a:p>
            <a:pPr lvl="0" eaLnBrk="0" fontAlgn="base" hangingPunct="0">
              <a:spcBef>
                <a:spcPct val="0"/>
              </a:spcBef>
              <a:spcAft>
                <a:spcPct val="0"/>
              </a:spcAft>
            </a:pPr>
            <a:endParaRPr kumimoji="0" lang="en-US" b="0" i="0" u="none" strike="noStrike" cap="none" normalizeH="0" baseline="0" dirty="0" smtClean="0">
              <a:ln>
                <a:noFill/>
              </a:ln>
              <a:solidFill>
                <a:srgbClr val="292929"/>
              </a:solidFill>
              <a:effectLst/>
              <a:latin typeface="+mn-lt"/>
            </a:endParaRPr>
          </a:p>
          <a:p>
            <a:pPr lvl="0" eaLnBrk="0" fontAlgn="base" hangingPunct="0">
              <a:spcBef>
                <a:spcPct val="0"/>
              </a:spcBef>
              <a:spcAft>
                <a:spcPct val="0"/>
              </a:spcAft>
            </a:pPr>
            <a:r>
              <a:rPr kumimoji="0" lang="en-US" b="1" i="0" u="none" strike="noStrike" cap="none" normalizeH="0" baseline="0" dirty="0" smtClean="0">
                <a:ln>
                  <a:noFill/>
                </a:ln>
                <a:solidFill>
                  <a:srgbClr val="292929"/>
                </a:solidFill>
                <a:effectLst/>
                <a:latin typeface="+mn-lt"/>
              </a:rPr>
              <a:t>export const isPrimaryAtom = atom(true)</a:t>
            </a:r>
            <a:r>
              <a:rPr kumimoji="0" lang="en-US" b="0" i="0" u="none" strike="noStrike" cap="none" normalizeH="0" baseline="0" dirty="0" smtClean="0">
                <a:ln>
                  <a:noFill/>
                </a:ln>
                <a:solidFill>
                  <a:schemeClr val="tx1"/>
                </a:solidFill>
                <a:effectLst/>
                <a:latin typeface="+mn-lt"/>
              </a:rPr>
              <a:t> </a:t>
            </a:r>
            <a:endParaRPr kumimoji="0" lang="en-US"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31542156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68320" y="684117"/>
            <a:ext cx="11391331" cy="64633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Now that you have the Provider and the Store part refactored, you only need to replace your Dispatcher and Action to complete the refactor. The general pattern of the Dispatcher should look like this:</a:t>
            </a:r>
            <a:endParaRPr kumimoji="0" lang="en-US" b="1" i="0" u="none" strike="noStrike" cap="none" normalizeH="0" baseline="0" dirty="0" smtClean="0">
              <a:ln>
                <a:noFill/>
              </a:ln>
              <a:solidFill>
                <a:srgbClr val="292929"/>
              </a:solidFill>
              <a:effectLst/>
              <a:latin typeface="+mn-lt"/>
            </a:endParaRPr>
          </a:p>
        </p:txBody>
      </p:sp>
      <p:sp>
        <p:nvSpPr>
          <p:cNvPr id="4" name="Rectangle 3"/>
          <p:cNvSpPr/>
          <p:nvPr/>
        </p:nvSpPr>
        <p:spPr>
          <a:xfrm>
            <a:off x="1346576" y="1704205"/>
            <a:ext cx="9034817" cy="424731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kumimoji="0" lang="en-US" b="1" i="0" u="none" strike="noStrike" cap="none" normalizeH="0" baseline="0" dirty="0" smtClean="0">
                <a:ln>
                  <a:noFill/>
                </a:ln>
                <a:solidFill>
                  <a:srgbClr val="292929"/>
                </a:solidFill>
                <a:effectLst/>
                <a:latin typeface="+mn-lt"/>
              </a:rPr>
              <a:t>import { useSelector, useDispatch } from "react-redux";</a:t>
            </a:r>
          </a:p>
          <a:p>
            <a:endParaRPr lang="en-US" b="1" dirty="0">
              <a:solidFill>
                <a:srgbClr val="292929"/>
              </a:solidFill>
            </a:endParaRPr>
          </a:p>
          <a:p>
            <a:r>
              <a:rPr kumimoji="0" lang="en-US" b="0" i="0" u="none" strike="noStrike" cap="none" normalizeH="0" baseline="0" dirty="0" smtClean="0">
                <a:ln>
                  <a:noFill/>
                </a:ln>
                <a:solidFill>
                  <a:srgbClr val="292929"/>
                </a:solidFill>
                <a:effectLst/>
                <a:latin typeface="+mn-lt"/>
              </a:rPr>
              <a:t>function App()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a:t>
            </a:r>
            <a:r>
              <a:rPr kumimoji="0" lang="en-US" b="1" i="0" u="none" strike="noStrike" cap="none" normalizeH="0" baseline="0" dirty="0" smtClean="0">
                <a:ln>
                  <a:noFill/>
                </a:ln>
                <a:solidFill>
                  <a:srgbClr val="292929"/>
                </a:solidFill>
                <a:effectLst/>
                <a:latin typeface="+mn-lt"/>
              </a:rPr>
              <a:t>const isPrimary = useSelector((state) =&gt; state.isPrimary);</a:t>
            </a:r>
            <a:r>
              <a:rPr kumimoji="0" lang="en-US" b="0" i="0" u="none" strike="noStrike" cap="none" normalizeH="0" baseline="0" dirty="0" smtClean="0">
                <a:ln>
                  <a:noFill/>
                </a:ln>
                <a:solidFill>
                  <a:srgbClr val="292929"/>
                </a:solidFill>
                <a:effectLst/>
                <a:latin typeface="+mn-lt"/>
              </a:rPr>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a:t>
            </a:r>
            <a:r>
              <a:rPr kumimoji="0" lang="en-US" b="1" i="0" u="none" strike="noStrike" cap="none" normalizeH="0" baseline="0" dirty="0" smtClean="0">
                <a:ln>
                  <a:noFill/>
                </a:ln>
                <a:solidFill>
                  <a:srgbClr val="292929"/>
                </a:solidFill>
                <a:effectLst/>
                <a:latin typeface="+mn-lt"/>
              </a:rPr>
              <a:t>const dispatch = useDispatch();</a:t>
            </a:r>
          </a:p>
          <a:p>
            <a:endParaRPr kumimoji="0" lang="en-US" b="1" i="0" u="none" strike="noStrike" cap="none" normalizeH="0" baseline="0" dirty="0" smtClean="0">
              <a:ln>
                <a:noFill/>
              </a:ln>
              <a:solidFill>
                <a:srgbClr val="292929"/>
              </a:solidFill>
              <a:effectLst/>
              <a:latin typeface="+mn-lt"/>
            </a:endParaRPr>
          </a:p>
          <a:p>
            <a:r>
              <a:rPr kumimoji="0" lang="en-US" b="0" i="0" u="none" strike="noStrike" cap="none" normalizeH="0" baseline="0" dirty="0" smtClean="0">
                <a:ln>
                  <a:noFill/>
                </a:ln>
                <a:solidFill>
                  <a:srgbClr val="292929"/>
                </a:solidFill>
                <a:effectLst/>
                <a:latin typeface="+mn-lt"/>
              </a:rPr>
              <a:t>	const title = isPrimary ? "Primary" : "Secondary";</a:t>
            </a:r>
          </a:p>
          <a:p>
            <a:r>
              <a:rPr kumimoji="0" lang="en-US" b="0" i="0" u="none" strike="noStrike" cap="none" normalizeH="0" baseline="0" dirty="0" smtClean="0">
                <a:ln>
                  <a:noFill/>
                </a:ln>
                <a:solidFill>
                  <a:srgbClr val="292929"/>
                </a:solidFill>
                <a:effectLst/>
                <a:latin typeface="+mn-lt"/>
              </a:rPr>
              <a:t>	</a:t>
            </a:r>
          </a:p>
          <a:p>
            <a:r>
              <a:rPr lang="en-US" dirty="0">
                <a:solidFill>
                  <a:srgbClr val="292929"/>
                </a:solidFill>
              </a:rPr>
              <a:t>	</a:t>
            </a:r>
            <a:r>
              <a:rPr kumimoji="0" lang="en-US" b="0" i="0" u="none" strike="noStrike" cap="none" normalizeH="0" baseline="0" dirty="0" smtClean="0">
                <a:ln>
                  <a:noFill/>
                </a:ln>
                <a:solidFill>
                  <a:srgbClr val="292929"/>
                </a:solidFill>
                <a:effectLst/>
                <a:latin typeface="+mn-lt"/>
              </a:rPr>
              <a:t>return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&lt;StyledButton</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isPrimary={isPrimary}</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onClick={() =&gt;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a:t>
            </a:r>
            <a:r>
              <a:rPr kumimoji="0" lang="en-US" b="0" i="0" u="none" strike="noStrike" cap="none" normalizeH="0" dirty="0" smtClean="0">
                <a:ln>
                  <a:noFill/>
                </a:ln>
                <a:solidFill>
                  <a:srgbClr val="292929"/>
                </a:solidFill>
                <a:effectLst/>
                <a:latin typeface="+mn-lt"/>
              </a:rPr>
              <a:t>     </a:t>
            </a:r>
            <a:r>
              <a:rPr kumimoji="0" lang="en-US" b="1" i="0" u="none" strike="noStrike" cap="none" normalizeH="0" baseline="0" dirty="0" smtClean="0">
                <a:ln>
                  <a:noFill/>
                </a:ln>
                <a:solidFill>
                  <a:srgbClr val="292929"/>
                </a:solidFill>
                <a:effectLst/>
                <a:latin typeface="+mn-lt"/>
              </a:rPr>
              <a:t>dispatch({ type: "TOOGLE_BUTTON", payload: !isPrimary });</a:t>
            </a:r>
            <a:r>
              <a:rPr kumimoji="0" lang="en-US" b="0" i="0" u="none" strike="noStrike" cap="none" normalizeH="0" baseline="0" dirty="0" smtClean="0">
                <a:ln>
                  <a:noFill/>
                </a:ln>
                <a:solidFill>
                  <a:srgbClr val="292929"/>
                </a:solidFill>
                <a:effectLst/>
                <a:latin typeface="+mn-lt"/>
              </a:rPr>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a:t>
            </a:r>
          </a:p>
          <a:p>
            <a:r>
              <a:rPr lang="en-US" dirty="0" smtClean="0">
                <a:solidFill>
                  <a:srgbClr val="292929"/>
                </a:solidFill>
              </a:rPr>
              <a:t>		/&gt; );</a:t>
            </a:r>
            <a:endParaRPr lang="en-IN" dirty="0"/>
          </a:p>
        </p:txBody>
      </p:sp>
    </p:spTree>
    <p:extLst>
      <p:ext uri="{BB962C8B-B14F-4D97-AF65-F5344CB8AC3E}">
        <p14:creationId xmlns:p14="http://schemas.microsoft.com/office/powerpoint/2010/main" val="33976754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0335" y="518492"/>
            <a:ext cx="11391331"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You need to replace the import with Jotai’s useAtom and use the returned state updater to replace your Dispatcher:</a:t>
            </a:r>
            <a:endParaRPr kumimoji="0" lang="en-US" b="1" i="0" u="none" strike="noStrike" cap="none" normalizeH="0" baseline="0" dirty="0" smtClean="0">
              <a:ln>
                <a:noFill/>
              </a:ln>
              <a:solidFill>
                <a:srgbClr val="292929"/>
              </a:solidFill>
              <a:effectLst/>
              <a:latin typeface="+mn-lt"/>
            </a:endParaRPr>
          </a:p>
        </p:txBody>
      </p:sp>
      <p:sp>
        <p:nvSpPr>
          <p:cNvPr id="3" name="Rectangle 2"/>
          <p:cNvSpPr/>
          <p:nvPr/>
        </p:nvSpPr>
        <p:spPr>
          <a:xfrm>
            <a:off x="1178257" y="1570212"/>
            <a:ext cx="9835486" cy="452431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lvl="0" eaLnBrk="0" fontAlgn="base" hangingPunct="0">
              <a:spcBef>
                <a:spcPct val="0"/>
              </a:spcBef>
              <a:spcAft>
                <a:spcPct val="0"/>
              </a:spcAft>
            </a:pPr>
            <a:r>
              <a:rPr kumimoji="0" lang="en-US" b="1" i="0" u="none" strike="noStrike" cap="none" normalizeH="0" baseline="0" dirty="0" smtClean="0">
                <a:ln>
                  <a:noFill/>
                </a:ln>
                <a:solidFill>
                  <a:srgbClr val="292929"/>
                </a:solidFill>
                <a:effectLst/>
                <a:latin typeface="+mn-lt"/>
              </a:rPr>
              <a:t>import { useAtom } from "jotai";</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import { isPrimaryAtom } from "./Atoms";</a:t>
            </a:r>
          </a:p>
          <a:p>
            <a:pPr lvl="0" eaLnBrk="0" fontAlgn="base" hangingPunct="0">
              <a:spcBef>
                <a:spcPct val="0"/>
              </a:spcBef>
              <a:spcAft>
                <a:spcPct val="0"/>
              </a:spcAft>
            </a:pPr>
            <a:endParaRPr kumimoji="0" lang="en-US" b="1" i="0" u="none" strike="noStrike" cap="none" normalizeH="0" baseline="0" dirty="0" smtClean="0">
              <a:ln>
                <a:noFill/>
              </a:ln>
              <a:solidFill>
                <a:srgbClr val="292929"/>
              </a:solidFill>
              <a:effectLst/>
              <a:latin typeface="+mn-lt"/>
            </a:endParaRPr>
          </a:p>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function App() {</a:t>
            </a:r>
          </a:p>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a:t>
            </a:r>
            <a:r>
              <a:rPr kumimoji="0" lang="en-US" b="1" i="0" u="none" strike="noStrike" cap="none" normalizeH="0" baseline="0" dirty="0" smtClean="0">
                <a:ln>
                  <a:noFill/>
                </a:ln>
                <a:solidFill>
                  <a:srgbClr val="292929"/>
                </a:solidFill>
                <a:effectLst/>
                <a:latin typeface="+mn-lt"/>
              </a:rPr>
              <a:t>const [isPrimary, setIsPrimary] = useAtom(isPrimaryAtom);</a:t>
            </a:r>
          </a:p>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	</a:t>
            </a:r>
          </a:p>
          <a:p>
            <a:pPr lvl="0" eaLnBrk="0" fontAlgn="base" hangingPunct="0">
              <a:spcBef>
                <a:spcPct val="0"/>
              </a:spcBef>
              <a:spcAft>
                <a:spcPct val="0"/>
              </a:spcAft>
            </a:pPr>
            <a:r>
              <a:rPr lang="en-US" dirty="0">
                <a:solidFill>
                  <a:srgbClr val="292929"/>
                </a:solidFill>
              </a:rPr>
              <a:t>	</a:t>
            </a:r>
            <a:r>
              <a:rPr kumimoji="0" lang="en-US" b="0" i="0" u="none" strike="noStrike" cap="none" normalizeH="0" baseline="0" dirty="0" smtClean="0">
                <a:ln>
                  <a:noFill/>
                </a:ln>
                <a:solidFill>
                  <a:srgbClr val="292929"/>
                </a:solidFill>
                <a:effectLst/>
                <a:latin typeface="+mn-lt"/>
              </a:rPr>
              <a:t>const title = isPrimary ? "Primary" : "Secondary";</a:t>
            </a:r>
          </a:p>
          <a:p>
            <a:pPr lvl="0" eaLnBrk="0" fontAlgn="base" hangingPunct="0">
              <a:spcBef>
                <a:spcPct val="0"/>
              </a:spcBef>
              <a:spcAft>
                <a:spcPct val="0"/>
              </a:spcAft>
            </a:pPr>
            <a:endParaRPr kumimoji="0" lang="en-US" b="0" i="0" u="none" strike="noStrike" cap="none" normalizeH="0" baseline="0" dirty="0" smtClean="0">
              <a:ln>
                <a:noFill/>
              </a:ln>
              <a:solidFill>
                <a:srgbClr val="292929"/>
              </a:solidFill>
              <a:effectLst/>
              <a:latin typeface="+mn-lt"/>
            </a:endParaRPr>
          </a:p>
          <a:p>
            <a:pPr lvl="0" eaLnBrk="0" fontAlgn="base" hangingPunct="0">
              <a:spcBef>
                <a:spcPct val="0"/>
              </a:spcBef>
              <a:spcAft>
                <a:spcPct val="0"/>
              </a:spcAft>
            </a:pPr>
            <a:r>
              <a:rPr lang="en-US" dirty="0">
                <a:solidFill>
                  <a:srgbClr val="292929"/>
                </a:solidFill>
              </a:rPr>
              <a:t>	</a:t>
            </a:r>
            <a:r>
              <a:rPr kumimoji="0" lang="en-US" b="0" i="0" u="none" strike="noStrike" cap="none" normalizeH="0" baseline="0" dirty="0" smtClean="0">
                <a:ln>
                  <a:noFill/>
                </a:ln>
                <a:solidFill>
                  <a:srgbClr val="292929"/>
                </a:solidFill>
                <a:effectLst/>
                <a:latin typeface="+mn-lt"/>
              </a:rPr>
              <a:t>return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&lt;StyledButton</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isPrimary={isPrimary}</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onClick={() =&gt;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a:t>
            </a:r>
            <a:r>
              <a:rPr kumimoji="0" lang="en-US" b="1" i="0" u="none" strike="noStrike" cap="none" normalizeH="0" baseline="0" dirty="0" smtClean="0">
                <a:ln>
                  <a:noFill/>
                </a:ln>
                <a:solidFill>
                  <a:srgbClr val="292929"/>
                </a:solidFill>
                <a:effectLst/>
                <a:latin typeface="+mn-lt"/>
              </a:rPr>
              <a:t>setIsPrimary(!isPrimary);</a:t>
            </a:r>
            <a:r>
              <a:rPr kumimoji="0" lang="en-US" b="0" i="0" u="none" strike="noStrike" cap="none" normalizeH="0" baseline="0" dirty="0" smtClean="0">
                <a:ln>
                  <a:noFill/>
                </a:ln>
                <a:solidFill>
                  <a:srgbClr val="292929"/>
                </a:solidFill>
                <a:effectLst/>
                <a:latin typeface="+mn-lt"/>
              </a:rPr>
              <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				}}</a:t>
            </a:r>
            <a:r>
              <a:rPr kumimoji="0" lang="en-US" b="0" i="0" u="none" strike="noStrike" cap="none" normalizeH="0" baseline="0" dirty="0" smtClean="0">
                <a:ln>
                  <a:noFill/>
                </a:ln>
                <a:solidFill>
                  <a:schemeClr val="tx1"/>
                </a:solidFill>
                <a:effectLst/>
                <a:latin typeface="+mn-lt"/>
              </a:rPr>
              <a:t> </a:t>
            </a:r>
          </a:p>
          <a:p>
            <a:pPr lvl="0" eaLnBrk="0" fontAlgn="base" hangingPunct="0">
              <a:spcBef>
                <a:spcPct val="0"/>
              </a:spcBef>
              <a:spcAft>
                <a:spcPct val="0"/>
              </a:spcAft>
            </a:pPr>
            <a:r>
              <a:rPr lang="en-US" dirty="0" smtClean="0"/>
              <a:t>		/&gt; );</a:t>
            </a:r>
            <a:endParaRPr kumimoji="0" lang="en-US"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24279069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7677" y="1025478"/>
            <a:ext cx="11076646" cy="5355312"/>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gn="ctr"/>
            <a:r>
              <a:rPr lang="en-US" b="1" i="0" dirty="0" smtClean="0">
                <a:solidFill>
                  <a:srgbClr val="1C1E21"/>
                </a:solidFill>
                <a:effectLst/>
                <a:latin typeface="system-ui"/>
              </a:rPr>
              <a:t>Predictable</a:t>
            </a:r>
          </a:p>
          <a:p>
            <a:pPr algn="ctr"/>
            <a:r>
              <a:rPr lang="en-US" b="1" i="0" dirty="0" smtClean="0">
                <a:solidFill>
                  <a:srgbClr val="1C1E21"/>
                </a:solidFill>
                <a:effectLst/>
                <a:latin typeface="system-ui"/>
              </a:rPr>
              <a:t> </a:t>
            </a:r>
          </a:p>
          <a:p>
            <a:pPr algn="just"/>
            <a:r>
              <a:rPr lang="en-US" b="0" i="0" dirty="0" smtClean="0">
                <a:solidFill>
                  <a:srgbClr val="1C1E21"/>
                </a:solidFill>
                <a:effectLst/>
                <a:latin typeface="system-ui"/>
              </a:rPr>
              <a:t>Redux helps you write applications that </a:t>
            </a:r>
            <a:r>
              <a:rPr lang="en-US" b="1" i="0" dirty="0" smtClean="0">
                <a:solidFill>
                  <a:srgbClr val="1C1E21"/>
                </a:solidFill>
                <a:effectLst/>
                <a:latin typeface="system-ui"/>
              </a:rPr>
              <a:t>behave consistently</a:t>
            </a:r>
            <a:r>
              <a:rPr lang="en-US" b="0" i="0" dirty="0" smtClean="0">
                <a:solidFill>
                  <a:srgbClr val="1C1E21"/>
                </a:solidFill>
                <a:effectLst/>
                <a:latin typeface="system-ui"/>
              </a:rPr>
              <a:t>, run in different environments (client, server, and native), and are </a:t>
            </a:r>
            <a:r>
              <a:rPr lang="en-US" b="1" i="0" dirty="0" smtClean="0">
                <a:solidFill>
                  <a:srgbClr val="1C1E21"/>
                </a:solidFill>
                <a:effectLst/>
                <a:latin typeface="system-ui"/>
              </a:rPr>
              <a:t>easy to test</a:t>
            </a:r>
            <a:r>
              <a:rPr lang="en-US" b="0" i="0" dirty="0" smtClean="0">
                <a:solidFill>
                  <a:srgbClr val="1C1E21"/>
                </a:solidFill>
                <a:effectLst/>
                <a:latin typeface="system-ui"/>
              </a:rPr>
              <a:t>.</a:t>
            </a:r>
          </a:p>
          <a:p>
            <a:endParaRPr lang="en-US" b="0" i="0" dirty="0" smtClean="0">
              <a:solidFill>
                <a:srgbClr val="1C1E21"/>
              </a:solidFill>
              <a:effectLst/>
              <a:latin typeface="system-ui"/>
            </a:endParaRPr>
          </a:p>
          <a:p>
            <a:pPr algn="ctr"/>
            <a:r>
              <a:rPr lang="en-US" b="1" i="0" dirty="0" smtClean="0">
                <a:solidFill>
                  <a:srgbClr val="1C1E21"/>
                </a:solidFill>
                <a:effectLst/>
                <a:latin typeface="system-ui"/>
              </a:rPr>
              <a:t>Centralized</a:t>
            </a:r>
          </a:p>
          <a:p>
            <a:pPr algn="ctr"/>
            <a:endParaRPr lang="en-US" b="1" i="0" dirty="0" smtClean="0">
              <a:solidFill>
                <a:srgbClr val="1C1E21"/>
              </a:solidFill>
              <a:effectLst/>
              <a:latin typeface="system-ui"/>
            </a:endParaRPr>
          </a:p>
          <a:p>
            <a:pPr algn="just"/>
            <a:r>
              <a:rPr lang="en-US" b="0" i="0" dirty="0" smtClean="0">
                <a:solidFill>
                  <a:srgbClr val="1C1E21"/>
                </a:solidFill>
                <a:effectLst/>
                <a:latin typeface="system-ui"/>
              </a:rPr>
              <a:t>Centralizing your application's state and logic enables powerful capabilities like </a:t>
            </a:r>
            <a:r>
              <a:rPr lang="en-US" b="1" i="0" dirty="0" smtClean="0">
                <a:solidFill>
                  <a:srgbClr val="1C1E21"/>
                </a:solidFill>
                <a:effectLst/>
                <a:latin typeface="system-ui"/>
              </a:rPr>
              <a:t>undo/redo</a:t>
            </a:r>
            <a:r>
              <a:rPr lang="en-US" b="0" i="0" dirty="0" smtClean="0">
                <a:solidFill>
                  <a:srgbClr val="1C1E21"/>
                </a:solidFill>
                <a:effectLst/>
                <a:latin typeface="system-ui"/>
              </a:rPr>
              <a:t>, </a:t>
            </a:r>
            <a:r>
              <a:rPr lang="en-US" b="1" i="0" dirty="0" smtClean="0">
                <a:solidFill>
                  <a:srgbClr val="1C1E21"/>
                </a:solidFill>
                <a:effectLst/>
                <a:latin typeface="system-ui"/>
              </a:rPr>
              <a:t>state persistence</a:t>
            </a:r>
            <a:r>
              <a:rPr lang="en-US" b="0" i="0" dirty="0" smtClean="0">
                <a:solidFill>
                  <a:srgbClr val="1C1E21"/>
                </a:solidFill>
                <a:effectLst/>
                <a:latin typeface="system-ui"/>
              </a:rPr>
              <a:t>, and much more.</a:t>
            </a:r>
          </a:p>
          <a:p>
            <a:endParaRPr lang="en-US" b="0" i="0" dirty="0" smtClean="0">
              <a:solidFill>
                <a:srgbClr val="1C1E21"/>
              </a:solidFill>
              <a:effectLst/>
              <a:latin typeface="system-ui"/>
            </a:endParaRPr>
          </a:p>
          <a:p>
            <a:pPr algn="ctr"/>
            <a:r>
              <a:rPr lang="en-US" b="1" i="0" dirty="0" smtClean="0">
                <a:solidFill>
                  <a:srgbClr val="1C1E21"/>
                </a:solidFill>
                <a:effectLst/>
                <a:latin typeface="system-ui"/>
              </a:rPr>
              <a:t>Debuggable</a:t>
            </a:r>
          </a:p>
          <a:p>
            <a:pPr algn="ctr"/>
            <a:endParaRPr lang="en-US" b="1" i="0" dirty="0" smtClean="0">
              <a:solidFill>
                <a:srgbClr val="1C1E21"/>
              </a:solidFill>
              <a:effectLst/>
              <a:latin typeface="system-ui"/>
            </a:endParaRPr>
          </a:p>
          <a:p>
            <a:pPr algn="just"/>
            <a:r>
              <a:rPr lang="en-US" b="0" i="0" dirty="0" smtClean="0">
                <a:solidFill>
                  <a:srgbClr val="1C1E21"/>
                </a:solidFill>
                <a:effectLst/>
                <a:latin typeface="system-ui"/>
              </a:rPr>
              <a:t>The Redux DevTools make it easy to trace </a:t>
            </a:r>
            <a:r>
              <a:rPr lang="en-US" b="1" i="0" dirty="0" smtClean="0">
                <a:solidFill>
                  <a:srgbClr val="1C1E21"/>
                </a:solidFill>
                <a:effectLst/>
                <a:latin typeface="system-ui"/>
              </a:rPr>
              <a:t>when, where, why, and how your application's state changed</a:t>
            </a:r>
            <a:r>
              <a:rPr lang="en-US" b="0" i="0" dirty="0" smtClean="0">
                <a:solidFill>
                  <a:srgbClr val="1C1E21"/>
                </a:solidFill>
                <a:effectLst/>
                <a:latin typeface="system-ui"/>
              </a:rPr>
              <a:t>. Redux's architecture lets you log changes, use </a:t>
            </a:r>
            <a:r>
              <a:rPr lang="en-US" b="1" i="0" dirty="0" smtClean="0">
                <a:solidFill>
                  <a:srgbClr val="1C1E21"/>
                </a:solidFill>
                <a:effectLst/>
                <a:latin typeface="system-ui"/>
              </a:rPr>
              <a:t>"time-travel debugging"</a:t>
            </a:r>
            <a:r>
              <a:rPr lang="en-US" b="0" i="0" dirty="0" smtClean="0">
                <a:solidFill>
                  <a:srgbClr val="1C1E21"/>
                </a:solidFill>
                <a:effectLst/>
                <a:latin typeface="system-ui"/>
              </a:rPr>
              <a:t>, and even send complete error reports to a server.</a:t>
            </a:r>
          </a:p>
          <a:p>
            <a:endParaRPr lang="en-US" b="0" i="0" dirty="0" smtClean="0">
              <a:solidFill>
                <a:srgbClr val="1C1E21"/>
              </a:solidFill>
              <a:effectLst/>
              <a:latin typeface="system-ui"/>
            </a:endParaRPr>
          </a:p>
          <a:p>
            <a:pPr algn="ctr"/>
            <a:r>
              <a:rPr lang="en-US" b="1" i="0" dirty="0" smtClean="0">
                <a:solidFill>
                  <a:srgbClr val="1C1E21"/>
                </a:solidFill>
                <a:effectLst/>
                <a:latin typeface="system-ui"/>
              </a:rPr>
              <a:t>Flexible</a:t>
            </a:r>
          </a:p>
          <a:p>
            <a:pPr algn="ctr"/>
            <a:endParaRPr lang="en-US" b="1" i="0" dirty="0" smtClean="0">
              <a:solidFill>
                <a:srgbClr val="1C1E21"/>
              </a:solidFill>
              <a:effectLst/>
              <a:latin typeface="system-ui"/>
            </a:endParaRPr>
          </a:p>
          <a:p>
            <a:pPr algn="just"/>
            <a:r>
              <a:rPr lang="en-US" b="0" i="0" dirty="0" smtClean="0">
                <a:solidFill>
                  <a:srgbClr val="1C1E21"/>
                </a:solidFill>
                <a:effectLst/>
                <a:latin typeface="system-ui"/>
              </a:rPr>
              <a:t>Redux </a:t>
            </a:r>
            <a:r>
              <a:rPr lang="en-US" b="1" i="0" dirty="0" smtClean="0">
                <a:solidFill>
                  <a:srgbClr val="1C1E21"/>
                </a:solidFill>
                <a:effectLst/>
                <a:latin typeface="system-ui"/>
              </a:rPr>
              <a:t>works with any UI layer</a:t>
            </a:r>
            <a:r>
              <a:rPr lang="en-US" b="0" i="0" dirty="0" smtClean="0">
                <a:solidFill>
                  <a:srgbClr val="1C1E21"/>
                </a:solidFill>
                <a:effectLst/>
                <a:latin typeface="system-ui"/>
              </a:rPr>
              <a:t>, and has </a:t>
            </a:r>
            <a:r>
              <a:rPr lang="en-US" b="1" i="0" dirty="0" smtClean="0">
                <a:solidFill>
                  <a:srgbClr val="1C1E21"/>
                </a:solidFill>
                <a:effectLst/>
                <a:latin typeface="system-ui"/>
              </a:rPr>
              <a:t>a large ecosystem of addons</a:t>
            </a:r>
            <a:r>
              <a:rPr lang="en-US" b="0" i="0" dirty="0" smtClean="0">
                <a:solidFill>
                  <a:srgbClr val="1C1E21"/>
                </a:solidFill>
                <a:effectLst/>
                <a:latin typeface="system-ui"/>
              </a:rPr>
              <a:t> to fit your needs.</a:t>
            </a:r>
            <a:endParaRPr lang="en-US" b="0" i="0" dirty="0">
              <a:solidFill>
                <a:srgbClr val="1C1E21"/>
              </a:solidFill>
              <a:effectLst/>
              <a:latin typeface="system-ui"/>
            </a:endParaRPr>
          </a:p>
        </p:txBody>
      </p:sp>
      <p:sp>
        <p:nvSpPr>
          <p:cNvPr id="5" name="Rectangle 4"/>
          <p:cNvSpPr/>
          <p:nvPr/>
        </p:nvSpPr>
        <p:spPr>
          <a:xfrm>
            <a:off x="4907212" y="652313"/>
            <a:ext cx="2377575"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pPr algn="ctr"/>
            <a:r>
              <a:rPr lang="en-US" b="1" i="0" dirty="0" smtClean="0">
                <a:solidFill>
                  <a:srgbClr val="1C1E21"/>
                </a:solidFill>
                <a:effectLst/>
                <a:latin typeface="system-ui"/>
              </a:rPr>
              <a:t>Properties of Redux</a:t>
            </a:r>
            <a:endParaRPr lang="en-US" b="1" i="0" dirty="0" smtClean="0">
              <a:solidFill>
                <a:srgbClr val="1C1E21"/>
              </a:solidFill>
              <a:effectLst/>
              <a:latin typeface="system-ui"/>
            </a:endParaRPr>
          </a:p>
        </p:txBody>
      </p:sp>
    </p:spTree>
    <p:extLst>
      <p:ext uri="{BB962C8B-B14F-4D97-AF65-F5344CB8AC3E}">
        <p14:creationId xmlns:p14="http://schemas.microsoft.com/office/powerpoint/2010/main" val="15431254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86168" y="452082"/>
            <a:ext cx="3219664"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IN" b="1" i="0" dirty="0" smtClean="0">
                <a:solidFill>
                  <a:srgbClr val="1C1E21"/>
                </a:solidFill>
                <a:effectLst/>
                <a:latin typeface="system-ui"/>
              </a:rPr>
              <a:t>Redux Terms and Concepts</a:t>
            </a:r>
            <a:endParaRPr lang="en-IN" b="1" i="0" dirty="0">
              <a:solidFill>
                <a:srgbClr val="1C1E21"/>
              </a:solidFill>
              <a:effectLst/>
              <a:latin typeface="system-ui"/>
            </a:endParaRPr>
          </a:p>
        </p:txBody>
      </p:sp>
      <p:sp>
        <p:nvSpPr>
          <p:cNvPr id="3" name="Rectangle 2"/>
          <p:cNvSpPr/>
          <p:nvPr/>
        </p:nvSpPr>
        <p:spPr>
          <a:xfrm>
            <a:off x="1646830" y="821414"/>
            <a:ext cx="8898340" cy="2308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i="0" dirty="0" smtClean="0">
                <a:solidFill>
                  <a:srgbClr val="1C1E21"/>
                </a:solidFill>
                <a:effectLst/>
                <a:latin typeface="system-ui"/>
              </a:rPr>
              <a:t>It is a self-contained app with the following parts:</a:t>
            </a:r>
          </a:p>
          <a:p>
            <a:endParaRPr lang="en-US" b="0" i="0" dirty="0" smtClean="0">
              <a:solidFill>
                <a:srgbClr val="1C1E21"/>
              </a:solidFill>
              <a:effectLst/>
              <a:latin typeface="system-ui"/>
            </a:endParaRPr>
          </a:p>
          <a:p>
            <a:pPr>
              <a:buFont typeface="Arial" panose="020B0604020202020204" pitchFamily="34" charset="0"/>
              <a:buChar char="•"/>
            </a:pPr>
            <a:r>
              <a:rPr lang="en-US" b="0" i="0" dirty="0" smtClean="0">
                <a:solidFill>
                  <a:srgbClr val="1C1E21"/>
                </a:solidFill>
                <a:effectLst/>
                <a:latin typeface="system-ui"/>
              </a:rPr>
              <a:t>The </a:t>
            </a:r>
            <a:r>
              <a:rPr lang="en-US" b="1" i="0" dirty="0" smtClean="0">
                <a:solidFill>
                  <a:srgbClr val="1C1E21"/>
                </a:solidFill>
                <a:effectLst/>
                <a:latin typeface="system-ui"/>
              </a:rPr>
              <a:t>state</a:t>
            </a:r>
            <a:r>
              <a:rPr lang="en-US" b="0" i="0" dirty="0" smtClean="0">
                <a:solidFill>
                  <a:srgbClr val="1C1E21"/>
                </a:solidFill>
                <a:effectLst/>
                <a:latin typeface="system-ui"/>
              </a:rPr>
              <a:t>, the source of truth that drives our app;</a:t>
            </a:r>
          </a:p>
          <a:p>
            <a:pPr>
              <a:buFont typeface="Arial" panose="020B0604020202020204" pitchFamily="34" charset="0"/>
              <a:buChar char="•"/>
            </a:pPr>
            <a:endParaRPr lang="en-US" b="0" i="0" dirty="0" smtClean="0">
              <a:solidFill>
                <a:srgbClr val="1C1E21"/>
              </a:solidFill>
              <a:effectLst/>
              <a:latin typeface="system-ui"/>
            </a:endParaRPr>
          </a:p>
          <a:p>
            <a:pPr>
              <a:buFont typeface="Arial" panose="020B0604020202020204" pitchFamily="34" charset="0"/>
              <a:buChar char="•"/>
            </a:pPr>
            <a:r>
              <a:rPr lang="en-US" b="0" i="0" dirty="0" smtClean="0">
                <a:solidFill>
                  <a:srgbClr val="1C1E21"/>
                </a:solidFill>
                <a:effectLst/>
                <a:latin typeface="system-ui"/>
              </a:rPr>
              <a:t>The </a:t>
            </a:r>
            <a:r>
              <a:rPr lang="en-US" b="1" i="0" dirty="0" smtClean="0">
                <a:solidFill>
                  <a:srgbClr val="1C1E21"/>
                </a:solidFill>
                <a:effectLst/>
                <a:latin typeface="system-ui"/>
              </a:rPr>
              <a:t>view</a:t>
            </a:r>
            <a:r>
              <a:rPr lang="en-US" b="0" i="0" dirty="0" smtClean="0">
                <a:solidFill>
                  <a:srgbClr val="1C1E21"/>
                </a:solidFill>
                <a:effectLst/>
                <a:latin typeface="system-ui"/>
              </a:rPr>
              <a:t>, a declarative description of the UI based on the current state</a:t>
            </a:r>
          </a:p>
          <a:p>
            <a:pPr>
              <a:buFont typeface="Arial" panose="020B0604020202020204" pitchFamily="34" charset="0"/>
              <a:buChar char="•"/>
            </a:pPr>
            <a:endParaRPr lang="en-US" b="0" i="0" dirty="0" smtClean="0">
              <a:solidFill>
                <a:srgbClr val="1C1E21"/>
              </a:solidFill>
              <a:effectLst/>
              <a:latin typeface="system-ui"/>
            </a:endParaRPr>
          </a:p>
          <a:p>
            <a:pPr>
              <a:buFont typeface="Arial" panose="020B0604020202020204" pitchFamily="34" charset="0"/>
              <a:buChar char="•"/>
            </a:pPr>
            <a:r>
              <a:rPr lang="en-US" b="0" i="0" dirty="0" smtClean="0">
                <a:solidFill>
                  <a:srgbClr val="1C1E21"/>
                </a:solidFill>
                <a:effectLst/>
                <a:latin typeface="system-ui"/>
              </a:rPr>
              <a:t>The </a:t>
            </a:r>
            <a:r>
              <a:rPr lang="en-US" b="1" i="0" dirty="0" smtClean="0">
                <a:solidFill>
                  <a:srgbClr val="1C1E21"/>
                </a:solidFill>
                <a:effectLst/>
                <a:latin typeface="system-ui"/>
              </a:rPr>
              <a:t>actions</a:t>
            </a:r>
            <a:r>
              <a:rPr lang="en-US" b="0" i="0" dirty="0" smtClean="0">
                <a:solidFill>
                  <a:srgbClr val="1C1E21"/>
                </a:solidFill>
                <a:effectLst/>
                <a:latin typeface="system-ui"/>
              </a:rPr>
              <a:t>, the events that occur in the app based on user input, and trigger updates in the state</a:t>
            </a:r>
            <a:endParaRPr lang="en-US" b="0" i="0" dirty="0">
              <a:solidFill>
                <a:srgbClr val="1C1E21"/>
              </a:solidFill>
              <a:effectLst/>
              <a:latin typeface="system-ui"/>
            </a:endParaRPr>
          </a:p>
        </p:txBody>
      </p:sp>
      <p:pic>
        <p:nvPicPr>
          <p:cNvPr id="4" name="Picture 2" descr="One-way data flow"/>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0023" y="3406737"/>
            <a:ext cx="5011953"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8866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edux data flow diagram"/>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101533" y="866300"/>
            <a:ext cx="7988934" cy="59917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144458" y="496968"/>
            <a:ext cx="1903085"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IN" b="1" i="0" dirty="0" smtClean="0">
                <a:solidFill>
                  <a:srgbClr val="1C1E21"/>
                </a:solidFill>
                <a:effectLst/>
                <a:latin typeface="system-ui"/>
              </a:rPr>
              <a:t>Redux Example</a:t>
            </a:r>
            <a:endParaRPr lang="en-IN" b="1" i="0" dirty="0">
              <a:solidFill>
                <a:srgbClr val="1C1E21"/>
              </a:solidFill>
              <a:effectLst/>
              <a:latin typeface="system-ui"/>
            </a:endParaRPr>
          </a:p>
        </p:txBody>
      </p:sp>
    </p:spTree>
    <p:extLst>
      <p:ext uri="{BB962C8B-B14F-4D97-AF65-F5344CB8AC3E}">
        <p14:creationId xmlns:p14="http://schemas.microsoft.com/office/powerpoint/2010/main" val="2510526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8449" y="808823"/>
            <a:ext cx="7120999" cy="36805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753051" y="303014"/>
            <a:ext cx="4685898" cy="369332"/>
          </a:xfrm>
          <a:prstGeom prst="rect">
            <a:avLst/>
          </a:prstGeom>
        </p:spPr>
        <p:style>
          <a:lnRef idx="3">
            <a:schemeClr val="lt1"/>
          </a:lnRef>
          <a:fillRef idx="1">
            <a:schemeClr val="accent2"/>
          </a:fillRef>
          <a:effectRef idx="1">
            <a:schemeClr val="accent2"/>
          </a:effectRef>
          <a:fontRef idx="minor">
            <a:schemeClr val="lt1"/>
          </a:fontRef>
        </p:style>
        <p:txBody>
          <a:bodyPr wrap="none">
            <a:spAutoFit/>
          </a:bodyPr>
          <a:lstStyle/>
          <a:p>
            <a:r>
              <a:rPr lang="en-US" b="1" i="0" dirty="0" smtClean="0">
                <a:solidFill>
                  <a:srgbClr val="292929"/>
                </a:solidFill>
                <a:effectLst/>
                <a:latin typeface="fell"/>
              </a:rPr>
              <a:t>Redux-Free State Management with Jotai</a:t>
            </a:r>
            <a:endParaRPr lang="en-US" b="1" i="0" dirty="0">
              <a:solidFill>
                <a:srgbClr val="292929"/>
              </a:solidFill>
              <a:effectLst/>
              <a:latin typeface="fell"/>
            </a:endParaRPr>
          </a:p>
        </p:txBody>
      </p:sp>
      <p:sp>
        <p:nvSpPr>
          <p:cNvPr id="4" name="TextBox 3"/>
          <p:cNvSpPr txBox="1"/>
          <p:nvPr/>
        </p:nvSpPr>
        <p:spPr>
          <a:xfrm>
            <a:off x="401984" y="1525481"/>
            <a:ext cx="4380931" cy="286232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smtClean="0"/>
              <a:t>Primitive and flexible state management for React</a:t>
            </a:r>
          </a:p>
          <a:p>
            <a:endParaRPr lang="en-US" b="1" dirty="0" smtClean="0"/>
          </a:p>
          <a:p>
            <a:r>
              <a:rPr lang="en-US" dirty="0" smtClean="0"/>
              <a:t>No extra re-renders, state resides within React, you get full benefits from suspense and concurrent mode.</a:t>
            </a:r>
          </a:p>
          <a:p>
            <a:endParaRPr lang="en-US" dirty="0" smtClean="0"/>
          </a:p>
          <a:p>
            <a:r>
              <a:rPr lang="en-US" dirty="0" smtClean="0"/>
              <a:t>Its scalable from a single React. useState replacement up to large application with complex requirements</a:t>
            </a:r>
            <a:endParaRPr lang="en-IN" dirty="0"/>
          </a:p>
        </p:txBody>
      </p:sp>
      <p:sp>
        <p:nvSpPr>
          <p:cNvPr id="5" name="Rectangle 4"/>
          <p:cNvSpPr/>
          <p:nvPr/>
        </p:nvSpPr>
        <p:spPr>
          <a:xfrm>
            <a:off x="1522420" y="1156149"/>
            <a:ext cx="1685077"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IN" b="1" i="0" dirty="0" smtClean="0">
                <a:solidFill>
                  <a:srgbClr val="1C1E21"/>
                </a:solidFill>
                <a:effectLst/>
                <a:latin typeface="system-ui"/>
              </a:rPr>
              <a:t>What is jotai?</a:t>
            </a:r>
            <a:endParaRPr lang="en-IN" b="1" i="0" dirty="0">
              <a:solidFill>
                <a:srgbClr val="1C1E21"/>
              </a:solidFill>
              <a:effectLst/>
              <a:latin typeface="system-ui"/>
            </a:endParaRPr>
          </a:p>
        </p:txBody>
      </p:sp>
      <p:sp>
        <p:nvSpPr>
          <p:cNvPr id="6" name="Rectangle 5"/>
          <p:cNvSpPr/>
          <p:nvPr/>
        </p:nvSpPr>
        <p:spPr>
          <a:xfrm>
            <a:off x="401984" y="4858667"/>
            <a:ext cx="11376034" cy="1200329"/>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b="0" i="0" u="sng" dirty="0" smtClean="0">
                <a:solidFill>
                  <a:srgbClr val="292929"/>
                </a:solidFill>
                <a:effectLst/>
                <a:latin typeface="charter"/>
              </a:rPr>
              <a:t>Jotai</a:t>
            </a:r>
            <a:r>
              <a:rPr lang="en-US" b="0" i="0" dirty="0" smtClean="0">
                <a:solidFill>
                  <a:srgbClr val="292929"/>
                </a:solidFill>
                <a:effectLst/>
                <a:latin typeface="charter"/>
              </a:rPr>
              <a:t> is a state management library for React that will save you from boilerplate tears with its minimalistic API. And yes, you don’t need to create any actions, reducers, or dispatchers when using Jotai!</a:t>
            </a:r>
          </a:p>
          <a:p>
            <a:endParaRPr lang="en-US" b="0" i="0" dirty="0" smtClean="0">
              <a:solidFill>
                <a:srgbClr val="292929"/>
              </a:solidFill>
              <a:effectLst/>
              <a:latin typeface="charter"/>
            </a:endParaRPr>
          </a:p>
          <a:p>
            <a:r>
              <a:rPr lang="en-US" b="0" i="0" dirty="0" smtClean="0">
                <a:solidFill>
                  <a:srgbClr val="292929"/>
                </a:solidFill>
                <a:effectLst/>
                <a:latin typeface="charter"/>
              </a:rPr>
              <a:t>The mechanics of Jotai, is very similar to </a:t>
            </a:r>
            <a:r>
              <a:rPr lang="en-US" b="0" i="0" u="sng" dirty="0" smtClean="0">
                <a:solidFill>
                  <a:srgbClr val="292929"/>
                </a:solidFill>
                <a:effectLst/>
                <a:latin typeface="charter"/>
              </a:rPr>
              <a:t>React Context</a:t>
            </a:r>
            <a:r>
              <a:rPr lang="en-US" b="0" i="0" dirty="0" smtClean="0">
                <a:solidFill>
                  <a:srgbClr val="292929"/>
                </a:solidFill>
                <a:effectLst/>
                <a:latin typeface="charter"/>
              </a:rPr>
              <a:t> and </a:t>
            </a:r>
            <a:r>
              <a:rPr lang="en-US" b="0" i="0" u="sng" dirty="0" smtClean="0">
                <a:solidFill>
                  <a:srgbClr val="292929"/>
                </a:solidFill>
                <a:effectLst/>
                <a:latin typeface="charter"/>
              </a:rPr>
              <a:t>Recoil</a:t>
            </a:r>
            <a:r>
              <a:rPr lang="en-US" b="0" i="0" dirty="0" smtClean="0">
                <a:solidFill>
                  <a:srgbClr val="292929"/>
                </a:solidFill>
                <a:effectLst/>
                <a:latin typeface="charter"/>
              </a:rPr>
              <a:t>, is very simple.</a:t>
            </a:r>
            <a:endParaRPr lang="en-US" b="0" i="0" dirty="0">
              <a:solidFill>
                <a:srgbClr val="292929"/>
              </a:solidFill>
              <a:effectLst/>
              <a:latin typeface="charter"/>
            </a:endParaRPr>
          </a:p>
        </p:txBody>
      </p:sp>
    </p:spTree>
    <p:extLst>
      <p:ext uri="{BB962C8B-B14F-4D97-AF65-F5344CB8AC3E}">
        <p14:creationId xmlns:p14="http://schemas.microsoft.com/office/powerpoint/2010/main" val="1034390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0150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for po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1668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1070265715"/>
              </p:ext>
            </p:extLst>
          </p:nvPr>
        </p:nvGraphicFramePr>
        <p:xfrm>
          <a:off x="2032001" y="2237740"/>
          <a:ext cx="8127999" cy="2382520"/>
        </p:xfrm>
        <a:graphic>
          <a:graphicData uri="http://schemas.openxmlformats.org/drawingml/2006/table">
            <a:tbl>
              <a:tblPr firstRow="1" bandRow="1">
                <a:tableStyleId>{2D5ABB26-0587-4C30-8999-92F81FD0307C}</a:tableStyleId>
              </a:tblPr>
              <a:tblGrid>
                <a:gridCol w="2709333"/>
                <a:gridCol w="2709333"/>
                <a:gridCol w="2709333"/>
              </a:tblGrid>
              <a:tr h="370840">
                <a:tc>
                  <a:txBody>
                    <a:bodyPr/>
                    <a:lstStyle/>
                    <a:p>
                      <a:endParaRPr lang="en-IN"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smtClean="0"/>
                        <a:t>Redux</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US" dirty="0" smtClean="0"/>
                        <a:t>Jotai</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tr>
              <a:tr h="370840">
                <a:tc>
                  <a:txBody>
                    <a:bodyPr/>
                    <a:lstStyle/>
                    <a:p>
                      <a:pPr algn="ctr"/>
                      <a:r>
                        <a:rPr lang="en-US" dirty="0" smtClean="0"/>
                        <a:t>Installing</a:t>
                      </a:r>
                      <a:endParaRPr lang="en-IN"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IN" sz="1800" kern="1200" dirty="0" smtClean="0">
                          <a:effectLst/>
                        </a:rPr>
                        <a:t>npm install redux</a:t>
                      </a:r>
                    </a:p>
                    <a:p>
                      <a:pPr algn="ctr"/>
                      <a:r>
                        <a:rPr lang="en-US" sz="1800" kern="1200" dirty="0" smtClean="0">
                          <a:effectLst/>
                        </a:rPr>
                        <a:t>Or</a:t>
                      </a:r>
                    </a:p>
                    <a:p>
                      <a:pPr algn="ctr"/>
                      <a:r>
                        <a:rPr lang="en-IN" sz="1800" kern="1200" dirty="0" smtClean="0">
                          <a:effectLst/>
                        </a:rPr>
                        <a:t>yarn install redux</a:t>
                      </a:r>
                    </a:p>
                    <a:p>
                      <a:pPr algn="ctr"/>
                      <a:r>
                        <a:rPr lang="en-US" dirty="0" smtClean="0"/>
                        <a:t>And</a:t>
                      </a:r>
                    </a:p>
                    <a:p>
                      <a:pPr algn="ctr"/>
                      <a:r>
                        <a:rPr lang="en-IN" sz="1800" kern="1200" dirty="0" smtClean="0">
                          <a:effectLst/>
                        </a:rPr>
                        <a:t>npm install react-</a:t>
                      </a:r>
                      <a:r>
                        <a:rPr lang="en-IN" sz="1800" kern="1200" dirty="0" err="1" smtClean="0">
                          <a:effectLst/>
                        </a:rPr>
                        <a:t>redux</a:t>
                      </a:r>
                      <a:endParaRPr lang="en-IN" sz="1800" kern="1200" dirty="0" smtClean="0">
                        <a:effectLst/>
                      </a:endParaRPr>
                    </a:p>
                    <a:p>
                      <a:pPr algn="ctr"/>
                      <a:r>
                        <a:rPr lang="en-US" sz="1800" kern="1200" dirty="0" smtClean="0">
                          <a:effectLst/>
                        </a:rPr>
                        <a:t>Or</a:t>
                      </a:r>
                    </a:p>
                    <a:p>
                      <a:pPr algn="ctr"/>
                      <a:r>
                        <a:rPr lang="en-IN" sz="1800" kern="1200" dirty="0" smtClean="0">
                          <a:effectLst/>
                        </a:rPr>
                        <a:t>yarn install react-</a:t>
                      </a:r>
                      <a:r>
                        <a:rPr lang="en-IN" sz="1800" kern="1200" dirty="0" err="1" smtClean="0">
                          <a:effectLst/>
                        </a:rPr>
                        <a:t>redux</a:t>
                      </a:r>
                      <a:endParaRPr lang="en-IN" sz="1800" b="0" i="0" kern="1200" dirty="0" smtClean="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4">
                        <a:lumMod val="40000"/>
                        <a:lumOff val="60000"/>
                      </a:schemeClr>
                    </a:solidFill>
                  </a:tcPr>
                </a:tc>
                <a:tc>
                  <a:txBody>
                    <a:bodyPr/>
                    <a:lstStyle/>
                    <a:p>
                      <a:pPr algn="ctr"/>
                      <a:r>
                        <a:rPr lang="en-IN" sz="1800" kern="1200" dirty="0" smtClean="0">
                          <a:effectLst/>
                        </a:rPr>
                        <a:t>npm install jotai</a:t>
                      </a:r>
                    </a:p>
                    <a:p>
                      <a:pPr algn="ctr"/>
                      <a:r>
                        <a:rPr lang="en-US" sz="1800" kern="1200" dirty="0" smtClean="0">
                          <a:effectLst/>
                        </a:rPr>
                        <a:t>Or</a:t>
                      </a:r>
                    </a:p>
                    <a:p>
                      <a:pPr marL="0" marR="0" indent="0" algn="ctr" defTabSz="914400" rtl="0" eaLnBrk="1" fontAlgn="auto" latinLnBrk="0" hangingPunct="1">
                        <a:lnSpc>
                          <a:spcPct val="100000"/>
                        </a:lnSpc>
                        <a:spcBef>
                          <a:spcPts val="0"/>
                        </a:spcBef>
                        <a:spcAft>
                          <a:spcPts val="0"/>
                        </a:spcAft>
                        <a:buClrTx/>
                        <a:buSzTx/>
                        <a:buFontTx/>
                        <a:buNone/>
                        <a:tabLst/>
                        <a:defRPr/>
                      </a:pPr>
                      <a:r>
                        <a:rPr lang="en-IN" sz="1800" kern="1200" dirty="0" smtClean="0">
                          <a:effectLst/>
                        </a:rPr>
                        <a:t>yarn install jotai</a:t>
                      </a:r>
                      <a:endParaRPr lang="en-IN" dirty="0" smtClean="0"/>
                    </a:p>
                  </a:txBody>
                  <a:tcPr anchor="ctr">
                    <a:lnT w="12700" cap="flat" cmpd="sng" algn="ctr">
                      <a:solidFill>
                        <a:schemeClr val="tx1"/>
                      </a:solidFill>
                      <a:prstDash val="solid"/>
                      <a:round/>
                      <a:headEnd type="none" w="med" len="med"/>
                      <a:tailEnd type="none" w="med" len="med"/>
                    </a:lnT>
                    <a:solidFill>
                      <a:schemeClr val="accent4">
                        <a:lumMod val="60000"/>
                        <a:lumOff val="40000"/>
                      </a:schemeClr>
                    </a:solidFill>
                  </a:tcPr>
                </a:tc>
              </a:tr>
            </a:tbl>
          </a:graphicData>
        </a:graphic>
      </p:graphicFrame>
    </p:spTree>
    <p:extLst>
      <p:ext uri="{BB962C8B-B14F-4D97-AF65-F5344CB8AC3E}">
        <p14:creationId xmlns:p14="http://schemas.microsoft.com/office/powerpoint/2010/main" val="37952255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8574" y="267100"/>
            <a:ext cx="11200262" cy="36933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kumimoji="0" lang="en-US" b="0" i="0" u="none" strike="noStrike" cap="none" normalizeH="0" baseline="0" dirty="0" smtClean="0">
                <a:ln>
                  <a:noFill/>
                </a:ln>
                <a:solidFill>
                  <a:srgbClr val="292929"/>
                </a:solidFill>
                <a:effectLst/>
                <a:latin typeface="+mn-lt"/>
              </a:rPr>
              <a:t>Generally, the first place to refactor is to replace your Redux Provider with Jotai Provider. </a:t>
            </a:r>
          </a:p>
        </p:txBody>
      </p:sp>
      <p:sp>
        <p:nvSpPr>
          <p:cNvPr id="5" name="Rectangle 4"/>
          <p:cNvSpPr/>
          <p:nvPr/>
        </p:nvSpPr>
        <p:spPr>
          <a:xfrm>
            <a:off x="4890449" y="4433743"/>
            <a:ext cx="1015471"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Into this:</a:t>
            </a:r>
            <a:endParaRPr kumimoji="0" lang="en-US" b="0" i="0" u="none" strike="noStrike" cap="none" normalizeH="0" baseline="0" dirty="0" smtClean="0">
              <a:ln>
                <a:noFill/>
              </a:ln>
              <a:solidFill>
                <a:srgbClr val="292929"/>
              </a:solidFill>
              <a:effectLst/>
              <a:latin typeface="+mn-lt"/>
            </a:endParaRPr>
          </a:p>
        </p:txBody>
      </p:sp>
      <p:sp>
        <p:nvSpPr>
          <p:cNvPr id="6" name="Rectangle 5"/>
          <p:cNvSpPr/>
          <p:nvPr/>
        </p:nvSpPr>
        <p:spPr>
          <a:xfrm>
            <a:off x="5905920" y="4433743"/>
            <a:ext cx="6096000" cy="2308324"/>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import { Provider } from "jotai";</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import App from "./App";</a:t>
            </a:r>
          </a:p>
          <a:p>
            <a:pPr lvl="0" eaLnBrk="0" fontAlgn="base" hangingPunct="0">
              <a:spcBef>
                <a:spcPct val="0"/>
              </a:spcBef>
              <a:spcAft>
                <a:spcPct val="0"/>
              </a:spcAft>
            </a:pPr>
            <a:endParaRPr lang="en-US" dirty="0">
              <a:solidFill>
                <a:srgbClr val="292929"/>
              </a:solidFill>
            </a:endParaRPr>
          </a:p>
          <a:p>
            <a:pPr lvl="0" eaLnBrk="0" fontAlgn="base" hangingPunct="0">
              <a:spcBef>
                <a:spcPct val="0"/>
              </a:spcBef>
              <a:spcAft>
                <a:spcPct val="0"/>
              </a:spcAft>
            </a:pPr>
            <a:r>
              <a:rPr kumimoji="0" lang="en-US" b="1" i="0" u="none" strike="noStrike" cap="none" normalizeH="0" baseline="0" dirty="0" smtClean="0">
                <a:ln>
                  <a:noFill/>
                </a:ln>
                <a:solidFill>
                  <a:srgbClr val="292929"/>
                </a:solidFill>
                <a:effectLst/>
                <a:latin typeface="+mn-lt"/>
              </a:rPr>
              <a:t>const Main = () =&gt; (</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	&lt;Provider&gt;</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		&lt;App /&gt;</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	&lt;/Provider&gt;</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a:t>
            </a:r>
            <a:r>
              <a:rPr kumimoji="0" lang="en-US" b="0" i="0" u="none" strike="noStrike" cap="none" normalizeH="0" baseline="0" dirty="0" smtClean="0">
                <a:ln>
                  <a:noFill/>
                </a:ln>
                <a:solidFill>
                  <a:schemeClr val="tx1"/>
                </a:solidFill>
                <a:effectLst/>
                <a:latin typeface="+mn-lt"/>
              </a:rPr>
              <a:t> </a:t>
            </a:r>
            <a:endParaRPr kumimoji="0" lang="en-US" b="0" i="0" u="none" strike="noStrike" cap="none" normalizeH="0" baseline="0" dirty="0" smtClean="0">
              <a:ln>
                <a:noFill/>
              </a:ln>
              <a:solidFill>
                <a:schemeClr val="tx1"/>
              </a:solidFill>
              <a:effectLst/>
              <a:latin typeface="+mn-lt"/>
            </a:endParaRPr>
          </a:p>
        </p:txBody>
      </p:sp>
      <p:sp>
        <p:nvSpPr>
          <p:cNvPr id="7" name="Rectangle 6"/>
          <p:cNvSpPr/>
          <p:nvPr/>
        </p:nvSpPr>
        <p:spPr>
          <a:xfrm>
            <a:off x="354120" y="954647"/>
            <a:ext cx="1129925" cy="36933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kumimoji="0" lang="en-US" b="0" i="0" u="none" strike="noStrike" cap="none" normalizeH="0" baseline="0" dirty="0" smtClean="0">
                <a:ln>
                  <a:noFill/>
                </a:ln>
                <a:solidFill>
                  <a:srgbClr val="292929"/>
                </a:solidFill>
                <a:effectLst/>
                <a:latin typeface="+mn-lt"/>
              </a:rPr>
              <a:t>From this:</a:t>
            </a:r>
            <a:endParaRPr lang="en-IN" dirty="0"/>
          </a:p>
        </p:txBody>
      </p:sp>
      <p:sp>
        <p:nvSpPr>
          <p:cNvPr id="8" name="Rectangle 7"/>
          <p:cNvSpPr/>
          <p:nvPr/>
        </p:nvSpPr>
        <p:spPr>
          <a:xfrm>
            <a:off x="1484045" y="954647"/>
            <a:ext cx="6096000" cy="3139321"/>
          </a:xfrm>
          <a:prstGeom prst="rect">
            <a:avLst/>
          </a:prstGeom>
        </p:spPr>
        <p:style>
          <a:lnRef idx="1">
            <a:schemeClr val="accent3"/>
          </a:lnRef>
          <a:fillRef idx="2">
            <a:schemeClr val="accent3"/>
          </a:fillRef>
          <a:effectRef idx="1">
            <a:schemeClr val="accent3"/>
          </a:effectRef>
          <a:fontRef idx="minor">
            <a:schemeClr val="dk1"/>
          </a:fontRef>
        </p:style>
        <p:txBody>
          <a:bodyPr>
            <a:spAutoFit/>
          </a:bodyPr>
          <a:lstStyle/>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import { createStore } from "redux";</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import { Provider } from "react-redux";</a:t>
            </a:r>
            <a:br>
              <a:rPr kumimoji="0" lang="en-US" b="0" i="0" u="none" strike="noStrike" cap="none" normalizeH="0" baseline="0" dirty="0" smtClean="0">
                <a:ln>
                  <a:noFill/>
                </a:ln>
                <a:solidFill>
                  <a:srgbClr val="292929"/>
                </a:solidFill>
                <a:effectLst/>
                <a:latin typeface="+mn-lt"/>
              </a:rPr>
            </a:br>
            <a:r>
              <a:rPr kumimoji="0" lang="en-US" b="0" i="0" u="none" strike="noStrike" cap="none" normalizeH="0" baseline="0" dirty="0" smtClean="0">
                <a:ln>
                  <a:noFill/>
                </a:ln>
                <a:solidFill>
                  <a:srgbClr val="292929"/>
                </a:solidFill>
                <a:effectLst/>
                <a:latin typeface="+mn-lt"/>
              </a:rPr>
              <a:t>import App from "./App";</a:t>
            </a:r>
          </a:p>
          <a:p>
            <a:pPr lvl="0" eaLnBrk="0" fontAlgn="base" hangingPunct="0">
              <a:spcBef>
                <a:spcPct val="0"/>
              </a:spcBef>
              <a:spcAft>
                <a:spcPct val="0"/>
              </a:spcAft>
            </a:pPr>
            <a:endParaRPr kumimoji="0" lang="en-US" b="0" i="0" u="none" strike="noStrike" cap="none" normalizeH="0" baseline="0" dirty="0" smtClean="0">
              <a:ln>
                <a:noFill/>
              </a:ln>
              <a:solidFill>
                <a:srgbClr val="292929"/>
              </a:solidFill>
              <a:effectLst/>
              <a:latin typeface="+mn-lt"/>
            </a:endParaRPr>
          </a:p>
          <a:p>
            <a:pPr lvl="0" eaLnBrk="0" fontAlgn="base" hangingPunct="0">
              <a:spcBef>
                <a:spcPct val="0"/>
              </a:spcBef>
              <a:spcAft>
                <a:spcPct val="0"/>
              </a:spcAft>
            </a:pPr>
            <a:r>
              <a:rPr kumimoji="0" lang="en-US" b="0" i="0" u="none" strike="noStrike" cap="none" normalizeH="0" baseline="0" dirty="0" smtClean="0">
                <a:ln>
                  <a:noFill/>
                </a:ln>
                <a:solidFill>
                  <a:srgbClr val="292929"/>
                </a:solidFill>
                <a:effectLst/>
                <a:latin typeface="+mn-lt"/>
              </a:rPr>
              <a:t>const store = createStore(reducer);</a:t>
            </a:r>
          </a:p>
          <a:p>
            <a:pPr lvl="0" eaLnBrk="0" fontAlgn="base" hangingPunct="0">
              <a:spcBef>
                <a:spcPct val="0"/>
              </a:spcBef>
              <a:spcAft>
                <a:spcPct val="0"/>
              </a:spcAft>
            </a:pPr>
            <a:endParaRPr kumimoji="0" lang="en-US" b="0" i="0" u="none" strike="noStrike" cap="none" normalizeH="0" baseline="0" dirty="0" smtClean="0">
              <a:ln>
                <a:noFill/>
              </a:ln>
              <a:solidFill>
                <a:srgbClr val="292929"/>
              </a:solidFill>
              <a:effectLst/>
              <a:latin typeface="+mn-lt"/>
            </a:endParaRPr>
          </a:p>
          <a:p>
            <a:pPr lvl="0" eaLnBrk="0" fontAlgn="base" hangingPunct="0">
              <a:spcBef>
                <a:spcPct val="0"/>
              </a:spcBef>
              <a:spcAft>
                <a:spcPct val="0"/>
              </a:spcAft>
            </a:pPr>
            <a:r>
              <a:rPr kumimoji="0" lang="en-US" b="1" i="0" u="none" strike="noStrike" cap="none" normalizeH="0" baseline="0" dirty="0" smtClean="0">
                <a:ln>
                  <a:noFill/>
                </a:ln>
                <a:solidFill>
                  <a:srgbClr val="292929"/>
                </a:solidFill>
                <a:effectLst/>
                <a:latin typeface="+mn-lt"/>
              </a:rPr>
              <a:t>const Main = () =&gt; (</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	&lt;Provider store={store}&gt;</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		&lt;App /&gt;</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	&lt;/Provider&gt;</a:t>
            </a:r>
            <a:br>
              <a:rPr kumimoji="0" lang="en-US" b="1" i="0" u="none" strike="noStrike" cap="none" normalizeH="0" baseline="0" dirty="0" smtClean="0">
                <a:ln>
                  <a:noFill/>
                </a:ln>
                <a:solidFill>
                  <a:srgbClr val="292929"/>
                </a:solidFill>
                <a:effectLst/>
                <a:latin typeface="+mn-lt"/>
              </a:rPr>
            </a:br>
            <a:r>
              <a:rPr kumimoji="0" lang="en-US" b="1" i="0" u="none" strike="noStrike" cap="none" normalizeH="0" baseline="0" dirty="0" smtClean="0">
                <a:ln>
                  <a:noFill/>
                </a:ln>
                <a:solidFill>
                  <a:srgbClr val="292929"/>
                </a:solidFill>
                <a:effectLst/>
                <a:latin typeface="+mn-lt"/>
              </a:rPr>
              <a:t>)</a:t>
            </a:r>
            <a:endParaRPr kumimoji="0" lang="en-US" b="0" i="0" u="none" strike="noStrike" cap="none" normalizeH="0" baseline="0" dirty="0" smtClean="0">
              <a:ln>
                <a:noFill/>
              </a:ln>
              <a:solidFill>
                <a:schemeClr val="tx1"/>
              </a:solidFill>
              <a:effectLst/>
              <a:latin typeface="+mn-lt"/>
            </a:endParaRPr>
          </a:p>
        </p:txBody>
      </p:sp>
    </p:spTree>
    <p:extLst>
      <p:ext uri="{BB962C8B-B14F-4D97-AF65-F5344CB8AC3E}">
        <p14:creationId xmlns:p14="http://schemas.microsoft.com/office/powerpoint/2010/main" val="8408572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368</Words>
  <Application>Microsoft Office PowerPoint</Application>
  <PresentationFormat>Widescreen</PresentationFormat>
  <Paragraphs>96</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charter</vt:lpstr>
      <vt:lpstr>fell</vt:lpstr>
      <vt:lpstr>system-ui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16</cp:revision>
  <dcterms:created xsi:type="dcterms:W3CDTF">2020-12-29T06:09:38Z</dcterms:created>
  <dcterms:modified xsi:type="dcterms:W3CDTF">2020-12-29T10:04:29Z</dcterms:modified>
</cp:coreProperties>
</file>